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3488" autoAdjust="0"/>
  </p:normalViewPr>
  <p:slideViewPr>
    <p:cSldViewPr snapToGrid="0">
      <p:cViewPr varScale="1">
        <p:scale>
          <a:sx n="112" d="100"/>
          <a:sy n="112"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95E0D80-1417-422D-8BB5-77954F685BBE}"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172881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5E0D80-1417-422D-8BB5-77954F685BBE}"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179362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5E0D80-1417-422D-8BB5-77954F685BBE}"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389073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5E0D80-1417-422D-8BB5-77954F685BBE}"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127116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95E0D80-1417-422D-8BB5-77954F685BBE}"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65150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95E0D80-1417-422D-8BB5-77954F685BBE}" type="datetimeFigureOut">
              <a:rPr lang="fr-FR" smtClean="0"/>
              <a:t>18/02/2026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315341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95E0D80-1417-422D-8BB5-77954F685BBE}" type="datetimeFigureOut">
              <a:rPr lang="fr-FR" smtClean="0"/>
              <a:t>18/02/2026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198946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95E0D80-1417-422D-8BB5-77954F685BBE}" type="datetimeFigureOut">
              <a:rPr lang="fr-FR" smtClean="0"/>
              <a:t>18/02/2026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64595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5E0D80-1417-422D-8BB5-77954F685BBE}" type="datetimeFigureOut">
              <a:rPr lang="fr-FR" smtClean="0"/>
              <a:t>18/02/2026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337973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95E0D80-1417-422D-8BB5-77954F685BBE}" type="datetimeFigureOut">
              <a:rPr lang="fr-FR" smtClean="0"/>
              <a:t>18/02/2026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311599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95E0D80-1417-422D-8BB5-77954F685BBE}" type="datetimeFigureOut">
              <a:rPr lang="fr-FR" smtClean="0"/>
              <a:t>18/02/2026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16AFA2-CB24-4401-9D96-9867816E212E}" type="slidenum">
              <a:rPr lang="fr-FR" smtClean="0"/>
              <a:t>‹#›</a:t>
            </a:fld>
            <a:endParaRPr lang="fr-FR"/>
          </a:p>
        </p:txBody>
      </p:sp>
    </p:spTree>
    <p:extLst>
      <p:ext uri="{BB962C8B-B14F-4D97-AF65-F5344CB8AC3E}">
        <p14:creationId xmlns:p14="http://schemas.microsoft.com/office/powerpoint/2010/main" val="312463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E0D80-1417-422D-8BB5-77954F685BBE}" type="datetimeFigureOut">
              <a:rPr lang="fr-FR" smtClean="0"/>
              <a:t>18/02/2026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6AFA2-CB24-4401-9D96-9867816E212E}" type="slidenum">
              <a:rPr lang="fr-FR" smtClean="0"/>
              <a:t>‹#›</a:t>
            </a:fld>
            <a:endParaRPr lang="fr-FR"/>
          </a:p>
        </p:txBody>
      </p:sp>
    </p:spTree>
    <p:extLst>
      <p:ext uri="{BB962C8B-B14F-4D97-AF65-F5344CB8AC3E}">
        <p14:creationId xmlns:p14="http://schemas.microsoft.com/office/powerpoint/2010/main" val="361648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1911096" y="5481031"/>
            <a:ext cx="9144000" cy="1655762"/>
          </a:xfrm>
        </p:spPr>
        <p:txBody>
          <a:bodyPr/>
          <a:lstStyle/>
          <a:p>
            <a:r>
              <a:rPr lang="fr-FR" sz="3600" b="1" dirty="0"/>
              <a:t>MY JOURNALISM JOURNEY</a:t>
            </a:r>
            <a:endParaRPr lang="fr-FR" sz="3600" dirty="0"/>
          </a:p>
          <a:p>
            <a:r>
              <a:rPr lang="fr-FR" dirty="0"/>
              <a:t>ABDOU SEYNI : ST ABDOU </a:t>
            </a:r>
            <a:r>
              <a:rPr lang="fr-FR" dirty="0" err="1"/>
              <a:t>Seyni</a:t>
            </a:r>
            <a:r>
              <a:rPr lang="fr-FR" dirty="0"/>
              <a:t> April 29th 2025</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104" y="951294"/>
            <a:ext cx="4443984" cy="4352544"/>
          </a:xfrm>
          <a:prstGeom prst="rect">
            <a:avLst/>
          </a:prstGeom>
        </p:spPr>
      </p:pic>
    </p:spTree>
    <p:extLst>
      <p:ext uri="{BB962C8B-B14F-4D97-AF65-F5344CB8AC3E}">
        <p14:creationId xmlns:p14="http://schemas.microsoft.com/office/powerpoint/2010/main" val="75071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2248" y="401701"/>
            <a:ext cx="10515600" cy="1325563"/>
          </a:xfrm>
        </p:spPr>
        <p:txBody>
          <a:bodyPr>
            <a:normAutofit/>
          </a:bodyPr>
          <a:lstStyle/>
          <a:p>
            <a:r>
              <a:rPr lang="fr-FR" sz="3600" b="1" dirty="0"/>
              <a:t>THREE MAIN IMPORTANT POINTS THAT I LEARNED</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31508955"/>
              </p:ext>
            </p:extLst>
          </p:nvPr>
        </p:nvGraphicFramePr>
        <p:xfrm>
          <a:off x="874776" y="1898777"/>
          <a:ext cx="10628376" cy="8412480"/>
        </p:xfrm>
        <a:graphic>
          <a:graphicData uri="http://schemas.openxmlformats.org/drawingml/2006/table">
            <a:tbl>
              <a:tblPr firstRow="1" bandRow="1">
                <a:tableStyleId>{5C22544A-7EE6-4342-B048-85BDC9FD1C3A}</a:tableStyleId>
              </a:tblPr>
              <a:tblGrid>
                <a:gridCol w="3715512">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gridCol w="3346704">
                  <a:extLst>
                    <a:ext uri="{9D8B030D-6E8A-4147-A177-3AD203B41FA5}">
                      <a16:colId xmlns:a16="http://schemas.microsoft.com/office/drawing/2014/main" val="20002"/>
                    </a:ext>
                  </a:extLst>
                </a:gridCol>
              </a:tblGrid>
              <a:tr h="370840">
                <a:tc>
                  <a:txBody>
                    <a:bodyPr/>
                    <a:lstStyle/>
                    <a:p>
                      <a:r>
                        <a:rPr lang="fr-FR" sz="2400" b="0" dirty="0">
                          <a:solidFill>
                            <a:schemeClr val="tx1"/>
                          </a:solidFill>
                        </a:rPr>
                        <a:t> Principles</a:t>
                      </a:r>
                      <a:r>
                        <a:rPr lang="fr-FR" sz="2400" b="0" baseline="0" dirty="0">
                          <a:solidFill>
                            <a:schemeClr val="tx1"/>
                          </a:solidFill>
                        </a:rPr>
                        <a:t> of journalism</a:t>
                      </a:r>
                      <a:endParaRPr lang="fr-FR" sz="2400" b="0" dirty="0">
                        <a:solidFill>
                          <a:schemeClr val="tx1"/>
                        </a:solidFill>
                      </a:endParaRPr>
                    </a:p>
                  </a:txBody>
                  <a:tcPr>
                    <a:solidFill>
                      <a:schemeClr val="bg2"/>
                    </a:solidFill>
                  </a:tcPr>
                </a:tc>
                <a:tc>
                  <a:txBody>
                    <a:bodyPr/>
                    <a:lstStyle/>
                    <a:p>
                      <a:r>
                        <a:rPr lang="fr-FR" sz="2400" b="0" dirty="0">
                          <a:solidFill>
                            <a:schemeClr val="tx1"/>
                          </a:solidFill>
                        </a:rPr>
                        <a:t>How</a:t>
                      </a:r>
                      <a:r>
                        <a:rPr lang="fr-FR" sz="2400" b="0" baseline="0" dirty="0">
                          <a:solidFill>
                            <a:schemeClr val="tx1"/>
                          </a:solidFill>
                        </a:rPr>
                        <a:t> to use google classroom</a:t>
                      </a:r>
                      <a:endParaRPr lang="fr-FR" sz="2400" b="0" dirty="0">
                        <a:solidFill>
                          <a:schemeClr val="tx1"/>
                        </a:solidFill>
                      </a:endParaRPr>
                    </a:p>
                  </a:txBody>
                  <a:tcPr>
                    <a:solidFill>
                      <a:schemeClr val="tx2">
                        <a:lumMod val="20000"/>
                        <a:lumOff val="80000"/>
                      </a:schemeClr>
                    </a:solidFill>
                  </a:tcPr>
                </a:tc>
                <a:tc>
                  <a:txBody>
                    <a:bodyPr/>
                    <a:lstStyle/>
                    <a:p>
                      <a:r>
                        <a:rPr lang="fr-FR" sz="2400" b="0" dirty="0">
                          <a:solidFill>
                            <a:schemeClr val="tx1"/>
                          </a:solidFill>
                        </a:rPr>
                        <a:t>How</a:t>
                      </a:r>
                      <a:r>
                        <a:rPr lang="fr-FR" sz="2400" b="0" baseline="0" dirty="0">
                          <a:solidFill>
                            <a:schemeClr val="tx1"/>
                          </a:solidFill>
                        </a:rPr>
                        <a:t> to do an investigative story</a:t>
                      </a:r>
                      <a:endParaRPr lang="fr-FR" sz="2400" b="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r h="3861943">
                <a:tc>
                  <a:txBody>
                    <a:bodyPr/>
                    <a:lstStyle/>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pPr marL="342900" indent="-342900">
                        <a:buFont typeface="Wingdings" panose="05000000000000000000" pitchFamily="2" charset="2"/>
                        <a:buChar char="Ø"/>
                      </a:pPr>
                      <a:r>
                        <a:rPr lang="fr-FR" sz="2400" dirty="0"/>
                        <a:t>A journalist must use his own words for telling his story</a:t>
                      </a:r>
                      <a:r>
                        <a:rPr lang="fr-FR" sz="2400" baseline="0" dirty="0"/>
                        <a:t> and need to tell the whole story ,not a part of it.</a:t>
                      </a:r>
                    </a:p>
                    <a:p>
                      <a:pPr marL="342900" indent="-342900">
                        <a:buFont typeface="Wingdings" panose="05000000000000000000" pitchFamily="2" charset="2"/>
                        <a:buChar char="ü"/>
                      </a:pPr>
                      <a:r>
                        <a:rPr lang="fr-FR" sz="2400" baseline="0" dirty="0"/>
                        <a:t>A journalist must make his process clear to the reader and writes accurately an article without bias.</a:t>
                      </a:r>
                      <a:endParaRPr lang="fr-FR" sz="2400" dirty="0"/>
                    </a:p>
                  </a:txBody>
                  <a:tcPr>
                    <a:solidFill>
                      <a:schemeClr val="bg1">
                        <a:lumMod val="85000"/>
                      </a:schemeClr>
                    </a:solidFill>
                  </a:tcPr>
                </a:tc>
                <a:tc>
                  <a: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285750" indent="-285750">
                        <a:buFont typeface="Courier New" panose="02070309020205020404" pitchFamily="49" charset="0"/>
                        <a:buChar char="o"/>
                      </a:pPr>
                      <a:r>
                        <a:rPr lang="fr-FR" sz="2400" dirty="0"/>
                        <a:t>I</a:t>
                      </a:r>
                      <a:r>
                        <a:rPr lang="fr-FR" sz="2400" baseline="0" dirty="0"/>
                        <a:t> understood how to use this very handy app that was new to me.</a:t>
                      </a:r>
                    </a:p>
                    <a:p>
                      <a:pPr marL="285750" indent="-285750">
                        <a:buFont typeface="Courier New" panose="02070309020205020404" pitchFamily="49" charset="0"/>
                        <a:buChar char="o"/>
                      </a:pPr>
                      <a:r>
                        <a:rPr lang="fr-FR" sz="2400" baseline="0" dirty="0"/>
                        <a:t>This form of communication also allowed me to post my homework and receive notifications digitally.</a:t>
                      </a:r>
                      <a:endParaRPr lang="fr-FR" dirty="0"/>
                    </a:p>
                  </a:txBody>
                  <a:tcPr>
                    <a:solidFill>
                      <a:schemeClr val="tx2">
                        <a:lumMod val="20000"/>
                        <a:lumOff val="80000"/>
                      </a:schemeClr>
                    </a:solidFill>
                  </a:tcPr>
                </a:tc>
                <a:tc>
                  <a:txBody>
                    <a:bodyPr/>
                    <a:lstStyle/>
                    <a:p>
                      <a:r>
                        <a:rPr lang="fr-FR" dirty="0"/>
                        <a:t>I</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285750" indent="-285750">
                        <a:buFont typeface="Wingdings" panose="05000000000000000000" pitchFamily="2" charset="2"/>
                        <a:buChar char="v"/>
                      </a:pPr>
                      <a:r>
                        <a:rPr lang="fr-FR" sz="2400" dirty="0"/>
                        <a:t>I</a:t>
                      </a:r>
                      <a:r>
                        <a:rPr lang="fr-FR" sz="2400" baseline="0" dirty="0"/>
                        <a:t> retained how to ask the questions and who to interview in oder to have reliable informations for writing an article.</a:t>
                      </a:r>
                    </a:p>
                    <a:p>
                      <a:pPr marL="285750" indent="-285750">
                        <a:buFont typeface="Wingdings" panose="05000000000000000000" pitchFamily="2" charset="2"/>
                        <a:buChar char="v"/>
                      </a:pPr>
                      <a:r>
                        <a:rPr lang="fr-FR" sz="2400" baseline="0" dirty="0"/>
                        <a:t>What kinds of informations are used to write an article.</a:t>
                      </a:r>
                    </a:p>
                    <a:p>
                      <a:pPr marL="285750" indent="-285750">
                        <a:buFont typeface="Wingdings" panose="05000000000000000000" pitchFamily="2" charset="2"/>
                        <a:buChar char="v"/>
                      </a:pPr>
                      <a:r>
                        <a:rPr lang="fr-FR" sz="2400" baseline="0" dirty="0"/>
                        <a:t>The topics chosen must be of importance to our community.</a:t>
                      </a:r>
                    </a:p>
                    <a:p>
                      <a:pPr marL="285750" indent="-285750">
                        <a:buFont typeface="Wingdings" panose="05000000000000000000" pitchFamily="2" charset="2"/>
                        <a:buChar char="v"/>
                      </a:pPr>
                      <a:endParaRPr lang="fr-FR" sz="2400" dirty="0"/>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28" y="2880360"/>
            <a:ext cx="2944368" cy="198424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742" y="2880360"/>
            <a:ext cx="2963237" cy="219456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328" y="2880360"/>
            <a:ext cx="2980944" cy="2395728"/>
          </a:xfrm>
          <a:prstGeom prst="rect">
            <a:avLst/>
          </a:prstGeom>
        </p:spPr>
      </p:pic>
    </p:spTree>
    <p:extLst>
      <p:ext uri="{BB962C8B-B14F-4D97-AF65-F5344CB8AC3E}">
        <p14:creationId xmlns:p14="http://schemas.microsoft.com/office/powerpoint/2010/main" val="119060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3400" y="147411"/>
            <a:ext cx="10515600" cy="1325563"/>
          </a:xfrm>
        </p:spPr>
        <p:txBody>
          <a:bodyPr>
            <a:normAutofit/>
          </a:bodyPr>
          <a:lstStyle/>
          <a:p>
            <a:r>
              <a:rPr lang="fr-FR" sz="3600" b="1" dirty="0"/>
              <a:t>Professional benefits</a:t>
            </a: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sp>
        <p:nvSpPr>
          <p:cNvPr id="4" name="Espace réservé du contenu 3"/>
          <p:cNvSpPr>
            <a:spLocks noGrp="1"/>
          </p:cNvSpPr>
          <p:nvPr>
            <p:ph sz="half" idx="2"/>
          </p:nvPr>
        </p:nvSpPr>
        <p:spPr>
          <a:solidFill>
            <a:srgbClr val="00B050"/>
          </a:solidFill>
        </p:spPr>
        <p:txBody>
          <a:bodyPr>
            <a:normAutofit/>
          </a:bodyPr>
          <a:lstStyle/>
          <a:p>
            <a:pPr marL="0" indent="0">
              <a:buNone/>
            </a:pPr>
            <a:r>
              <a:rPr lang="fr-FR" sz="2400" dirty="0"/>
              <a:t>This training provide me benefits for my career as a futur journalist,such as:</a:t>
            </a:r>
          </a:p>
          <a:p>
            <a:pPr marL="0" indent="0">
              <a:buNone/>
            </a:pPr>
            <a:r>
              <a:rPr lang="fr-FR" sz="2400" dirty="0"/>
              <a:t>-improved writing skills,namely mastery of journalistic writing and interview and investigative techniques;</a:t>
            </a:r>
          </a:p>
          <a:p>
            <a:pPr marL="0" indent="0">
              <a:buNone/>
            </a:pPr>
            <a:r>
              <a:rPr lang="fr-FR" sz="2400" dirty="0"/>
              <a:t>-networking opportunities;</a:t>
            </a:r>
          </a:p>
          <a:p>
            <a:pPr marL="0" indent="0">
              <a:buNone/>
            </a:pPr>
            <a:r>
              <a:rPr lang="fr-FR" sz="2400" dirty="0"/>
              <a:t>-knowledge of the legal and ethical framework.</a:t>
            </a:r>
          </a:p>
          <a:p>
            <a:pPr marL="0" indent="0">
              <a:buNone/>
            </a:pPr>
            <a:r>
              <a:rPr lang="fr-FR" sz="2400" dirty="0"/>
              <a:t>This course gave me the confidence to express my ideas clearly.</a:t>
            </a:r>
          </a:p>
          <a:p>
            <a:pPr marL="0" indent="0">
              <a:buNone/>
            </a:pPr>
            <a:endParaRPr lang="fr-FR" sz="2400" dirty="0"/>
          </a:p>
        </p:txBody>
      </p:sp>
    </p:spTree>
    <p:extLst>
      <p:ext uri="{BB962C8B-B14F-4D97-AF65-F5344CB8AC3E}">
        <p14:creationId xmlns:p14="http://schemas.microsoft.com/office/powerpoint/2010/main" val="5976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barn(inVertical)">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arn(inVertical)">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arn(inVertical)">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2270" y="918237"/>
            <a:ext cx="10515600" cy="1325563"/>
          </a:xfrm>
        </p:spPr>
        <p:txBody>
          <a:bodyPr>
            <a:normAutofit fontScale="90000"/>
          </a:bodyPr>
          <a:lstStyle/>
          <a:p>
            <a:r>
              <a:rPr lang="fr-FR" sz="4000" b="1" dirty="0"/>
              <a:t>CONCEPTS TO DEVELOP</a:t>
            </a:r>
            <a:br>
              <a:rPr lang="fr-FR" sz="3600" dirty="0"/>
            </a:br>
            <a:br>
              <a:rPr lang="fr-FR" sz="3600" dirty="0"/>
            </a:br>
            <a:r>
              <a:rPr lang="fr-FR" sz="2700" dirty="0"/>
              <a:t>If the training is offered again,I would like to go further:</a:t>
            </a:r>
            <a:br>
              <a:rPr lang="fr-FR" sz="2700" dirty="0"/>
            </a:br>
            <a:br>
              <a:rPr lang="fr-FR" sz="2700" dirty="0"/>
            </a:br>
            <a:br>
              <a:rPr lang="fr-FR" sz="3600" dirty="0"/>
            </a:br>
            <a:br>
              <a:rPr lang="fr-FR" sz="3600" dirty="0"/>
            </a:br>
            <a:endParaRPr lang="fr-FR" sz="3600" dirty="0"/>
          </a:p>
        </p:txBody>
      </p:sp>
      <p:sp>
        <p:nvSpPr>
          <p:cNvPr id="3" name="Espace réservé du contenu 2"/>
          <p:cNvSpPr>
            <a:spLocks noGrp="1"/>
          </p:cNvSpPr>
          <p:nvPr>
            <p:ph idx="1"/>
          </p:nvPr>
        </p:nvSpPr>
        <p:spPr>
          <a:xfrm>
            <a:off x="987830" y="1932303"/>
            <a:ext cx="10515600" cy="5184775"/>
          </a:xfrm>
        </p:spPr>
        <p:txBody>
          <a:bodyPr/>
          <a:lstStyle/>
          <a:p>
            <a:pPr marL="0" indent="0">
              <a:buNone/>
            </a:pPr>
            <a:r>
              <a:rPr lang="fr-FR" dirty="0"/>
              <a:t>                            </a:t>
            </a:r>
            <a:r>
              <a:rPr lang="fr-FR" sz="2400" dirty="0"/>
              <a:t>Data journalism </a:t>
            </a:r>
          </a:p>
          <a:p>
            <a:pPr marL="0" indent="0">
              <a:buNone/>
            </a:pPr>
            <a:endParaRPr lang="fr-FR" dirty="0"/>
          </a:p>
          <a:p>
            <a:pPr marL="0" indent="0">
              <a:buNone/>
            </a:pPr>
            <a:endParaRPr lang="fr-FR" dirty="0"/>
          </a:p>
          <a:p>
            <a:pPr>
              <a:buFont typeface="Wingdings" panose="05000000000000000000" pitchFamily="2" charset="2"/>
              <a:buChar char="Ø"/>
            </a:pPr>
            <a:r>
              <a:rPr lang="fr-FR" sz="2400" dirty="0"/>
              <a:t>To train me in analysis tools</a:t>
            </a:r>
          </a:p>
          <a:p>
            <a:pPr marL="0" indent="0">
              <a:buNone/>
            </a:pPr>
            <a:endParaRPr lang="fr-FR" dirty="0"/>
          </a:p>
          <a:p>
            <a:pPr marL="0" indent="0">
              <a:buNone/>
            </a:pPr>
            <a:endParaRPr lang="fr-FR" dirty="0"/>
          </a:p>
          <a:p>
            <a:pPr marL="0" indent="0">
              <a:buNone/>
            </a:pPr>
            <a:r>
              <a:rPr lang="fr-FR" sz="2400" dirty="0"/>
              <a:t>                    Live reporting</a:t>
            </a:r>
          </a:p>
          <a:p>
            <a:pPr marL="0" indent="0">
              <a:buNone/>
            </a:pPr>
            <a:endParaRPr lang="fr-FR" dirty="0"/>
          </a:p>
          <a:p>
            <a:pPr>
              <a:buFont typeface="Wingdings" panose="05000000000000000000" pitchFamily="2" charset="2"/>
              <a:buChar char="Ø"/>
            </a:pPr>
            <a:r>
              <a:rPr lang="fr-FR" sz="2400" dirty="0"/>
              <a:t>To transmit immédiate,authentic and lively information to the public</a:t>
            </a:r>
          </a:p>
          <a:p>
            <a:pPr marL="0" indent="0">
              <a:buNone/>
            </a:pPr>
            <a:endParaRPr lang="fr-FR" sz="2400" dirty="0"/>
          </a:p>
          <a:p>
            <a:pPr marL="0" indent="0">
              <a:buNone/>
            </a:pPr>
            <a:endParaRPr lang="fr-FR" dirty="0"/>
          </a:p>
          <a:p>
            <a:pPr marL="0" indent="0">
              <a:buNone/>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 y="1379912"/>
            <a:ext cx="2495550" cy="1727777"/>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4524691"/>
            <a:ext cx="1865376" cy="1243584"/>
          </a:xfrm>
          <a:prstGeom prst="rect">
            <a:avLst/>
          </a:prstGeom>
        </p:spPr>
      </p:pic>
    </p:spTree>
    <p:extLst>
      <p:ext uri="{BB962C8B-B14F-4D97-AF65-F5344CB8AC3E}">
        <p14:creationId xmlns:p14="http://schemas.microsoft.com/office/powerpoint/2010/main" val="19350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99014" y="0"/>
            <a:ext cx="10515600" cy="1325563"/>
          </a:xfrm>
        </p:spPr>
        <p:txBody>
          <a:bodyPr>
            <a:normAutofit/>
          </a:bodyPr>
          <a:lstStyle/>
          <a:p>
            <a:r>
              <a:rPr lang="fr-FR" sz="3600" b="1" dirty="0"/>
              <a:t>MOST DIFFICULT ASPECTS </a:t>
            </a:r>
          </a:p>
        </p:txBody>
      </p:sp>
      <p:sp>
        <p:nvSpPr>
          <p:cNvPr id="3" name="Espace réservé du contenu 2"/>
          <p:cNvSpPr>
            <a:spLocks noGrp="1"/>
          </p:cNvSpPr>
          <p:nvPr>
            <p:ph idx="1"/>
          </p:nvPr>
        </p:nvSpPr>
        <p:spPr>
          <a:xfrm>
            <a:off x="1310639" y="1525069"/>
            <a:ext cx="10515600" cy="4779818"/>
          </a:xfrm>
          <a:solidFill>
            <a:schemeClr val="accent2"/>
          </a:solidFill>
        </p:spPr>
        <p:txBody>
          <a:bodyPr>
            <a:normAutofit fontScale="47500" lnSpcReduction="20000"/>
          </a:bodyPr>
          <a:lstStyle/>
          <a:p>
            <a:pPr marL="0" indent="0">
              <a:buNone/>
            </a:pPr>
            <a:r>
              <a:rPr lang="fr-FR" sz="3800" dirty="0"/>
              <a:t>Those that seem a little difficult to me at the beginning of the course:</a:t>
            </a:r>
          </a:p>
          <a:p>
            <a:pPr marL="0" indent="0">
              <a:buNone/>
            </a:pPr>
            <a:endParaRPr lang="fr-FR" sz="3800" dirty="0"/>
          </a:p>
          <a:p>
            <a:pPr marL="0" indent="0">
              <a:buNone/>
            </a:pPr>
            <a:r>
              <a:rPr lang="fr-FR" sz="3800" dirty="0"/>
              <a:t>                                    It’s the accent of the language,since it was new to me</a:t>
            </a:r>
          </a:p>
          <a:p>
            <a:pPr marL="0" indent="0">
              <a:buNone/>
            </a:pPr>
            <a:endParaRPr lang="fr-FR" sz="3800" dirty="0"/>
          </a:p>
          <a:p>
            <a:pPr marL="0" indent="0">
              <a:buNone/>
            </a:pPr>
            <a:endParaRPr lang="fr-FR" dirty="0"/>
          </a:p>
          <a:p>
            <a:pPr marL="0" indent="0">
              <a:buNone/>
            </a:pPr>
            <a:r>
              <a:rPr lang="fr-FR" dirty="0"/>
              <a:t>                                </a:t>
            </a:r>
          </a:p>
          <a:p>
            <a:pPr marL="0" indent="0">
              <a:buNone/>
            </a:pPr>
            <a:endParaRPr lang="fr-FR" dirty="0"/>
          </a:p>
          <a:p>
            <a:pPr marL="0" indent="0">
              <a:buNone/>
            </a:pPr>
            <a:endParaRPr lang="fr-FR" dirty="0"/>
          </a:p>
          <a:p>
            <a:pPr marL="0" indent="0">
              <a:buNone/>
            </a:pPr>
            <a:r>
              <a:rPr lang="fr-FR" dirty="0"/>
              <a:t>                                    </a:t>
            </a:r>
          </a:p>
          <a:p>
            <a:pPr marL="0" indent="0">
              <a:buNone/>
            </a:pPr>
            <a:r>
              <a:rPr lang="fr-FR" sz="4400" dirty="0"/>
              <a:t>                                  The tight deadlines</a:t>
            </a:r>
          </a:p>
          <a:p>
            <a:pPr marL="0" indent="0">
              <a:buNone/>
            </a:pPr>
            <a:endParaRPr lang="fr-FR" dirty="0"/>
          </a:p>
          <a:p>
            <a:pPr marL="0" indent="0">
              <a:buNone/>
            </a:pPr>
            <a:r>
              <a:rPr lang="fr-FR" sz="4400" dirty="0"/>
              <a:t>But as the saying goes,&lt;&lt; little by little,the bird builds its nest &gt;&gt;,and as the course progressed,I began to get used to it.The tight deadlines taught me how to manage my timebetter.</a:t>
            </a:r>
          </a:p>
          <a:p>
            <a:endParaRPr lang="fr-FR" sz="4400" dirty="0"/>
          </a:p>
          <a:p>
            <a:pPr marL="0" indent="0">
              <a:buNone/>
            </a:pPr>
            <a:r>
              <a:rPr lang="fr-FR" sz="4400"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639" y="1866209"/>
            <a:ext cx="1722120" cy="126737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65" y="3541223"/>
            <a:ext cx="1729049" cy="1030778"/>
          </a:xfrm>
          <a:prstGeom prst="rect">
            <a:avLst/>
          </a:prstGeom>
        </p:spPr>
      </p:pic>
    </p:spTree>
    <p:extLst>
      <p:ext uri="{BB962C8B-B14F-4D97-AF65-F5344CB8AC3E}">
        <p14:creationId xmlns:p14="http://schemas.microsoft.com/office/powerpoint/2010/main" val="6764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heel(1)">
                                      <p:cBhvr>
                                        <p:cTn id="10" dur="2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heel(1)">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heel(1)">
                                      <p:cBhvr>
                                        <p:cTn id="35" dur="20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heel(1)">
                                      <p:cBhvr>
                                        <p:cTn id="40" dur="20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wheel(1)">
                                      <p:cBhvr>
                                        <p:cTn id="45" dur="2000"/>
                                        <p:tgtEl>
                                          <p:spTgt spid="3">
                                            <p:txEl>
                                              <p:pRg st="13" end="13"/>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2000"/>
                                        <p:tgtEl>
                                          <p:spTgt spid="4"/>
                                        </p:tgtEl>
                                      </p:cBhvr>
                                    </p:animEffect>
                                  </p:childTnLst>
                                </p:cTn>
                              </p:par>
                              <p:par>
                                <p:cTn id="49" presetID="21" presetClass="entr" presetSubtype="1"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heel(1)">
                                      <p:cBhvr>
                                        <p:cTn id="5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85339" y="190994"/>
            <a:ext cx="10515600" cy="1325563"/>
          </a:xfrm>
        </p:spPr>
        <p:txBody>
          <a:bodyPr/>
          <a:lstStyle/>
          <a:p>
            <a:r>
              <a:rPr lang="fr-FR" b="1" dirty="0"/>
              <a:t>TO CLOSE</a:t>
            </a:r>
            <a:endParaRPr lang="fr-FR" dirty="0"/>
          </a:p>
        </p:txBody>
      </p:sp>
      <p:sp>
        <p:nvSpPr>
          <p:cNvPr id="4" name="Espace réservé du contenu 3"/>
          <p:cNvSpPr>
            <a:spLocks noGrp="1"/>
          </p:cNvSpPr>
          <p:nvPr>
            <p:ph sz="half" idx="2"/>
          </p:nvPr>
        </p:nvSpPr>
        <p:spPr>
          <a:xfrm>
            <a:off x="6378632" y="1822753"/>
            <a:ext cx="5181600" cy="4351338"/>
          </a:xfrm>
        </p:spPr>
        <p:txBody>
          <a:bodyPr>
            <a:normAutofit fontScale="85000" lnSpcReduction="10000"/>
          </a:bodyPr>
          <a:lstStyle/>
          <a:p>
            <a:pPr marL="0" indent="0">
              <a:buNone/>
            </a:pPr>
            <a:r>
              <a:rPr lang="fr-FR" dirty="0"/>
              <a:t> This course has transformed me into a more competent and curious journalist,who is eager to learn more.</a:t>
            </a:r>
          </a:p>
          <a:p>
            <a:pPr marL="0" indent="0">
              <a:buNone/>
            </a:pPr>
            <a:r>
              <a:rPr lang="fr-FR" dirty="0"/>
              <a:t>     Professeur TAHIRA MOHAMED ,Mr KADER and all the management staff ,a huge thank you for your boldness at our side!Thanks to your energy and your commitment, we push the limits of what is possible every day.I also thank my classmates with I followed this training.This is ony the beginning:To gahter we will continue to aim hight, dream big and above all accomplish the extraordinary.Let’s remain bold.</a:t>
            </a: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2510" y="2194560"/>
            <a:ext cx="5004190" cy="3374967"/>
          </a:xfrm>
          <a:prstGeom prst="rect">
            <a:avLst/>
          </a:prstGeom>
        </p:spPr>
      </p:pic>
    </p:spTree>
    <p:extLst>
      <p:ext uri="{BB962C8B-B14F-4D97-AF65-F5344CB8AC3E}">
        <p14:creationId xmlns:p14="http://schemas.microsoft.com/office/powerpoint/2010/main" val="210181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443</Words>
  <Application>Microsoft Macintosh PowerPoint</Application>
  <PresentationFormat>Widescreen</PresentationFormat>
  <Paragraphs>75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Courier New</vt:lpstr>
      <vt:lpstr>Wingdings</vt:lpstr>
      <vt:lpstr>Thème Office</vt:lpstr>
      <vt:lpstr>PowerPoint Presentation</vt:lpstr>
      <vt:lpstr>THREE MAIN IMPORTANT POINTS THAT I LEARNED</vt:lpstr>
      <vt:lpstr>Professional benefits</vt:lpstr>
      <vt:lpstr>CONCEPTS TO DEVELOP  If the training is offered again,I would like to go further:    </vt:lpstr>
      <vt:lpstr>MOST DIFFICULT ASPECTS </vt:lpstr>
      <vt:lpstr>TO CLOSE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COMPUTER</dc:creator>
  <cp:lastModifiedBy>tahiramuhammad01@outlook.com</cp:lastModifiedBy>
  <cp:revision>69</cp:revision>
  <dcterms:created xsi:type="dcterms:W3CDTF">2002-01-13T10:50:44Z</dcterms:created>
  <dcterms:modified xsi:type="dcterms:W3CDTF">2026-02-18T11:55:07Z</dcterms:modified>
</cp:coreProperties>
</file>